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65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59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61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263" r:id="rId42"/>
    <p:sldId id="303" r:id="rId43"/>
    <p:sldId id="304" r:id="rId44"/>
    <p:sldId id="305" r:id="rId45"/>
    <p:sldId id="306" r:id="rId46"/>
    <p:sldId id="26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F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E919A501-7F7D-42C7-9025-830EC9789BB8}" type="datetimeFigureOut">
              <a:rPr lang="ko-KR" altLang="en-US" smtClean="0"/>
              <a:pPr/>
              <a:t>2023-10-27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CC100EA9-6E02-4696-BB35-AD26A518582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8415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Noto Sans KR Light" panose="020B0200000000000000" pitchFamily="50" charset="-127"/>
        <a:ea typeface="Noto Sans KR Light" panose="020B0200000000000000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Noto Sans KR Light" panose="020B0200000000000000" pitchFamily="50" charset="-127"/>
        <a:ea typeface="Noto Sans KR Light" panose="020B0200000000000000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Noto Sans KR Light" panose="020B0200000000000000" pitchFamily="50" charset="-127"/>
        <a:ea typeface="Noto Sans KR Light" panose="020B0200000000000000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Noto Sans KR Light" panose="020B0200000000000000" pitchFamily="50" charset="-127"/>
        <a:ea typeface="Noto Sans KR Light" panose="020B0200000000000000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Noto Sans KR Light" panose="020B0200000000000000" pitchFamily="50" charset="-127"/>
        <a:ea typeface="Noto Sans KR Light" panose="020B0200000000000000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DE41E6-E212-442D-9CE2-74AE2DB8CADC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13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65CED-BE7A-473A-9EDD-43470B6F5ED4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699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BD3EA-77EC-44B4-805B-78530845F57A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389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3CB2-3BC6-4B17-8D28-E028C08AED61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424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EDAD6-7336-4273-946D-B1171EF09EF2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66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E876F-F878-4A93-91FA-C5ED54774D6C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551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39304-8D3C-4A33-B3CE-39AFD9D457FD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386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787E4-D800-473E-AD96-7A19D2AE0279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070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562B9-5D27-4A4C-8C0F-AA28D9600CE8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8326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08DC4-37E9-4579-95E7-A92E31C9EE91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096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D4809-C5B9-4255-9BB2-320C31D53DAE}" type="datetime1">
              <a:rPr lang="ko-KR" altLang="en-US" smtClean="0"/>
              <a:t>2023-10-27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9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50E25ADB-3A23-4F52-9A02-C8851E976AD0}" type="datetime1">
              <a:rPr lang="ko-KR" altLang="en-US" smtClean="0"/>
              <a:pPr/>
              <a:t>2023-10-27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defRPr>
            </a:lvl1pPr>
          </a:lstStyle>
          <a:p>
            <a:fld id="{7E034775-EA76-4051-B60B-B73D5C8D1C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383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Noto Sans KR Light" panose="020B0200000000000000" pitchFamily="50" charset="-127"/>
          <a:ea typeface="Noto Sans KR Light" panose="020B0200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Noto Sans KR Light" panose="020B0200000000000000" pitchFamily="50" charset="-127"/>
          <a:ea typeface="Noto Sans KR Light" panose="020B0200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Noto Sans KR Light" panose="020B0200000000000000" pitchFamily="50" charset="-127"/>
          <a:ea typeface="Noto Sans KR Light" panose="020B0200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Noto Sans KR Light" panose="020B0200000000000000" pitchFamily="50" charset="-127"/>
          <a:ea typeface="Noto Sans KR Light" panose="020B0200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Light" panose="020B0200000000000000" pitchFamily="50" charset="-127"/>
          <a:ea typeface="Noto Sans KR Light" panose="020B0200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Noto Sans KR Light" panose="020B0200000000000000" pitchFamily="50" charset="-127"/>
          <a:ea typeface="Noto Sans KR Light" panose="020B0200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e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1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F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35241" y="1401680"/>
            <a:ext cx="148065" cy="148065"/>
            <a:chOff x="17152861" y="2102519"/>
            <a:chExt cx="222097" cy="2220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52861" y="2102519"/>
              <a:ext cx="222097" cy="2220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35241" y="1177426"/>
            <a:ext cx="148065" cy="148065"/>
            <a:chOff x="17152861" y="1766138"/>
            <a:chExt cx="222097" cy="222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52861" y="1766138"/>
              <a:ext cx="222097" cy="222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35241" y="953172"/>
            <a:ext cx="148065" cy="148065"/>
            <a:chOff x="17152861" y="1429757"/>
            <a:chExt cx="222097" cy="2220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52861" y="1429757"/>
              <a:ext cx="222097" cy="2220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6780" y="1479928"/>
            <a:ext cx="2259776" cy="60216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18896" y="245421"/>
            <a:ext cx="1389852" cy="65336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340198" y="6169760"/>
            <a:ext cx="365153" cy="4915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84584" y="6444547"/>
            <a:ext cx="174086" cy="126984"/>
            <a:chOff x="17076876" y="9666821"/>
            <a:chExt cx="261129" cy="19047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800000">
              <a:off x="17076876" y="9666821"/>
              <a:ext cx="261129" cy="19047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57636" y="4971060"/>
            <a:ext cx="3363290" cy="8222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57636" y="2210937"/>
            <a:ext cx="86526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 smtClean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KKAIJO PROJECT</a:t>
            </a:r>
          </a:p>
          <a:p>
            <a:r>
              <a:rPr lang="ko-KR" altLang="en-US" sz="6000" b="1" dirty="0" smtClean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프로그램 </a:t>
            </a:r>
            <a:r>
              <a:rPr lang="ko-KR" altLang="en-US" sz="6000" b="1" dirty="0" err="1" smtClean="0">
                <a:solidFill>
                  <a:schemeClr val="bg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스펙서</a:t>
            </a:r>
            <a:endParaRPr lang="ko-KR" altLang="en-US" sz="6000" b="1" dirty="0">
              <a:solidFill>
                <a:schemeClr val="bg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4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50020"/>
            <a:ext cx="12190476" cy="3342838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9341" y="285865"/>
            <a:ext cx="1228075" cy="491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6800" y="4665426"/>
            <a:ext cx="462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4253A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PP </a:t>
            </a:r>
            <a:r>
              <a:rPr lang="ko-KR" altLang="en-US" sz="4000" dirty="0" smtClean="0">
                <a:solidFill>
                  <a:srgbClr val="4253A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프로그램</a:t>
            </a:r>
            <a:endParaRPr lang="ko-KR" altLang="en-US" sz="4000" dirty="0">
              <a:solidFill>
                <a:srgbClr val="4253A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43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497478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Routing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업로드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Routing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업로드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ZBAPP020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SAPMZBA_PP030</a:t>
                      </a:r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D022F5A5-E9A2-CB63-9206-C6C5EF9EB593}"/>
              </a:ext>
            </a:extLst>
          </p:cNvPr>
          <p:cNvSpPr/>
          <p:nvPr/>
        </p:nvSpPr>
        <p:spPr>
          <a:xfrm>
            <a:off x="6258560" y="1908295"/>
            <a:ext cx="5669280" cy="408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4B79F-5B6C-28E1-C02F-A3E6CFFB610C}"/>
              </a:ext>
            </a:extLst>
          </p:cNvPr>
          <p:cNvSpPr txBox="1"/>
          <p:nvPr/>
        </p:nvSpPr>
        <p:spPr>
          <a:xfrm>
            <a:off x="6334525" y="190829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[PP] </a:t>
            </a:r>
            <a:r>
              <a:rPr lang="ko-KR" altLang="en-US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 업로드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688190-38F4-AFEE-8B4E-A2F5458D9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316480"/>
            <a:ext cx="5669280" cy="12903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F55D4A0-D962-AD46-95F4-02A53ADF3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278" y="3131707"/>
            <a:ext cx="243861" cy="259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9C35D8B-1DA4-BDDC-A0E2-817F87722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25" y="3844052"/>
            <a:ext cx="4532880" cy="263311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DA003969-64B2-222C-FE6A-2EF9E596B4E7}"/>
              </a:ext>
            </a:extLst>
          </p:cNvPr>
          <p:cNvSpPr/>
          <p:nvPr/>
        </p:nvSpPr>
        <p:spPr>
          <a:xfrm>
            <a:off x="11338560" y="3408107"/>
            <a:ext cx="473239" cy="435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E9D758A-0A62-8488-2419-912A166484A4}"/>
              </a:ext>
            </a:extLst>
          </p:cNvPr>
          <p:cNvSpPr/>
          <p:nvPr/>
        </p:nvSpPr>
        <p:spPr>
          <a:xfrm>
            <a:off x="10637520" y="5831840"/>
            <a:ext cx="421191" cy="43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64FFD4C-3BD6-31FD-F61E-EBCF2B2D8988}"/>
              </a:ext>
            </a:extLst>
          </p:cNvPr>
          <p:cNvSpPr/>
          <p:nvPr/>
        </p:nvSpPr>
        <p:spPr>
          <a:xfrm>
            <a:off x="7548880" y="2355333"/>
            <a:ext cx="447040" cy="387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9DE4B31-0CCE-1A4D-442E-FADD5FB0798B}"/>
              </a:ext>
            </a:extLst>
          </p:cNvPr>
          <p:cNvSpPr txBox="1"/>
          <p:nvPr/>
        </p:nvSpPr>
        <p:spPr>
          <a:xfrm>
            <a:off x="244696" y="1908295"/>
            <a:ext cx="569433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컴퓨터에 저장된 엑셀 파일을 선택할 수 있음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공정 정보와 관련된 엑셀 파일을 선택하고 실행하면 등록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 엑셀 양식 다운로드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여러 공정 데이터를 한번에 등록하기 어려움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엑셀 파일로 여러 사용자가 참고 및 다운로드 가능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849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798267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플랜트 정보 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업로드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플랜트 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정보 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노형석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노형석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Report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DE4B31-0CCE-1A4D-442E-FADD5FB0798B}"/>
              </a:ext>
            </a:extLst>
          </p:cNvPr>
          <p:cNvSpPr txBox="1"/>
          <p:nvPr/>
        </p:nvSpPr>
        <p:spPr>
          <a:xfrm>
            <a:off x="244696" y="1908295"/>
            <a:ext cx="569433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컴퓨터에 저장된 엑셀 파일을 선택할 수 있음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공정 정보와 관련된 엑셀 파일을 선택하고 실행하면 등록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 엑셀 양식 다운로드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여러 공정 데이터를 한번에 등록하기 어려움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엑셀 파일로 여러 사용자가 참고 및 다운로드 가능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22138"/>
          <a:stretch/>
        </p:blipFill>
        <p:spPr>
          <a:xfrm>
            <a:off x="6143219" y="1898037"/>
            <a:ext cx="5985862" cy="46202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696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662606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ROUTING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ROUTING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조회 및 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ZBAPP030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SAPMZBA_PP030</a:t>
                      </a:r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467816-D0F0-14F3-CA9B-13616BF65583}"/>
              </a:ext>
            </a:extLst>
          </p:cNvPr>
          <p:cNvSpPr txBox="1"/>
          <p:nvPr/>
        </p:nvSpPr>
        <p:spPr>
          <a:xfrm>
            <a:off x="257575" y="2028196"/>
            <a:ext cx="485828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검색조건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ROUTING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공정명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ROUTING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공정명으로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생성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신규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ROUTING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정보 입력 후 저장 클릭 시 데이터 반영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기존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ROUTING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정보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변경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 정보 등록 불가능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 정보 조회 불가능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13" y="1806294"/>
            <a:ext cx="4619856" cy="501071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256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246941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ROUTING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ROUTING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조회 및 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ZBAPP030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SAPMZBA_PP030</a:t>
                      </a:r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716" y="2317308"/>
            <a:ext cx="4438300" cy="3238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67816-D0F0-14F3-CA9B-13616BF65583}"/>
              </a:ext>
            </a:extLst>
          </p:cNvPr>
          <p:cNvSpPr txBox="1"/>
          <p:nvPr/>
        </p:nvSpPr>
        <p:spPr>
          <a:xfrm>
            <a:off x="257575" y="2028196"/>
            <a:ext cx="4858284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검색조건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ROUTING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공정명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ROUTING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공정명으로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생성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신규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ROUTING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정보 입력 후 저장 클릭 시 데이터 반영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기존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ROUTING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정보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변경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 정보 등록 불가능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 정보 조회 불가능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07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391651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 계획 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생산계획 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조회 및 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467816-D0F0-14F3-CA9B-13616BF65583}"/>
              </a:ext>
            </a:extLst>
          </p:cNvPr>
          <p:cNvSpPr txBox="1"/>
          <p:nvPr/>
        </p:nvSpPr>
        <p:spPr>
          <a:xfrm>
            <a:off x="257575" y="2028196"/>
            <a:ext cx="48582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 오더 번호 조회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기간 내 판매 오더 번호 조회로 생산계획 자동 취합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계획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수정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계획으로 이동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계획 별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MRP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계산하여 구매요청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 오더를 생산 계획 및 생산 오더로 생성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계획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생산에 필요한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자재량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예측불가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7065"/>
          <a:stretch/>
        </p:blipFill>
        <p:spPr>
          <a:xfrm>
            <a:off x="6287799" y="2382983"/>
            <a:ext cx="5904201" cy="3650378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719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184270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 계획 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생산계획 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조회 및 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467816-D0F0-14F3-CA9B-13616BF65583}"/>
              </a:ext>
            </a:extLst>
          </p:cNvPr>
          <p:cNvSpPr txBox="1"/>
          <p:nvPr/>
        </p:nvSpPr>
        <p:spPr>
          <a:xfrm>
            <a:off x="257575" y="2028196"/>
            <a:ext cx="48582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 오더 번호 조회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기간 내 판매 오더 번호 조회로 생산계획 자동 취합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계획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수정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계획으로 이동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계획 별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MRP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계산하여 구매요청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 오더를 생산 계획 및 생산 오더로 생성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계획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생산에 필요한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자재량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예측불가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993" y="2402663"/>
            <a:ext cx="5936007" cy="341741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7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7647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 계획 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생산계획 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조회 및 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467816-D0F0-14F3-CA9B-13616BF65583}"/>
              </a:ext>
            </a:extLst>
          </p:cNvPr>
          <p:cNvSpPr txBox="1"/>
          <p:nvPr/>
        </p:nvSpPr>
        <p:spPr>
          <a:xfrm>
            <a:off x="257575" y="2028196"/>
            <a:ext cx="485828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 오더 번호 조회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기간 내 판매 오더 번호 조회로 생산계획 자동 취합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계획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수정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계획으로 이동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계획 별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MRP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계산하여 구매요청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 오더를 생산 계획 및 생산 오더로 생성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계획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생산에 필요한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자재량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예측불가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8121" t="3054" r="3773" b="4189"/>
          <a:stretch/>
        </p:blipFill>
        <p:spPr>
          <a:xfrm>
            <a:off x="7683079" y="3738149"/>
            <a:ext cx="4588778" cy="283997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r="65049" b="48532"/>
          <a:stretch/>
        </p:blipFill>
        <p:spPr>
          <a:xfrm>
            <a:off x="6166019" y="1899531"/>
            <a:ext cx="2760224" cy="183861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5144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294866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 오더 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 오더 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조회 및 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노형석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노형석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467816-D0F0-14F3-CA9B-13616BF65583}"/>
              </a:ext>
            </a:extLst>
          </p:cNvPr>
          <p:cNvSpPr txBox="1"/>
          <p:nvPr/>
        </p:nvSpPr>
        <p:spPr>
          <a:xfrm>
            <a:off x="257575" y="2028196"/>
            <a:ext cx="4858284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오더 번호 조회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기간 내 생산 계획 번호 조회로 생산 오더 자동 취합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오더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수정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오더로 이동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오더 확인하여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자재코드별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실시간 생산 현황 확인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계획에서 생산 오더로 생성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오더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생산에 필요한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자재량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예측불가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753" y="2506735"/>
            <a:ext cx="5879694" cy="340287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9334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011612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 오더 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 오더 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조회 및 관리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노형석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노형석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449" y="2528667"/>
            <a:ext cx="5991551" cy="3359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467816-D0F0-14F3-CA9B-13616BF65583}"/>
              </a:ext>
            </a:extLst>
          </p:cNvPr>
          <p:cNvSpPr txBox="1"/>
          <p:nvPr/>
        </p:nvSpPr>
        <p:spPr>
          <a:xfrm>
            <a:off x="257575" y="2028196"/>
            <a:ext cx="4858284" cy="312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오더 번호 조회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기간 내 생산 계획 번호 조회로 생산 오더 자동 취합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오더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수정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오더로 이동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오더 확인하여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자재코드별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실시간 생산 현황 확인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계획에서 생산 오더로 생성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오더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생산에 필요한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자재량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예측불가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406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50020"/>
            <a:ext cx="12190476" cy="3342838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9341" y="285865"/>
            <a:ext cx="1228075" cy="491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6800" y="4665426"/>
            <a:ext cx="462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4253A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SD </a:t>
            </a:r>
            <a:r>
              <a:rPr lang="ko-KR" altLang="en-US" sz="4000" dirty="0" smtClean="0">
                <a:solidFill>
                  <a:srgbClr val="4253A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프로그램</a:t>
            </a:r>
            <a:endParaRPr lang="ko-KR" altLang="en-US" sz="4000" dirty="0">
              <a:solidFill>
                <a:srgbClr val="4253A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1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980238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4825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777997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실시간 생산 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현황 조회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[PP]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실시간 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/>
                      </a:r>
                      <a:b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</a:b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생산</a:t>
                      </a:r>
                      <a:r>
                        <a:rPr lang="ko-KR" altLang="en-US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현황 조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회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PP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김경훈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Fiori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467816-D0F0-14F3-CA9B-13616BF65583}"/>
              </a:ext>
            </a:extLst>
          </p:cNvPr>
          <p:cNvSpPr txBox="1"/>
          <p:nvPr/>
        </p:nvSpPr>
        <p:spPr>
          <a:xfrm>
            <a:off x="257575" y="2028196"/>
            <a:ext cx="4858284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실시간 생산 현황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기간 내 생산 오더 번호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/>
            </a:r>
            <a:b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조회로 생산 현황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생산 실적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수정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오더로 생산과정 확인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생산 계획 별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MRP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계산하여 구매요청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실시간 생산 현황 확인 불가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37" y="1961084"/>
            <a:ext cx="5723007" cy="1370243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3"/>
          <a:srcRect t="10864"/>
          <a:stretch/>
        </p:blipFill>
        <p:spPr>
          <a:xfrm>
            <a:off x="6340165" y="3527104"/>
            <a:ext cx="5307192" cy="294555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670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50020"/>
            <a:ext cx="12190476" cy="3342838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9341" y="285865"/>
            <a:ext cx="1228075" cy="491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6800" y="4665426"/>
            <a:ext cx="462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4253A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MM </a:t>
            </a:r>
            <a:r>
              <a:rPr lang="ko-KR" altLang="en-US" sz="4000" dirty="0" smtClean="0">
                <a:solidFill>
                  <a:srgbClr val="4253A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프로그램</a:t>
            </a:r>
            <a:endParaRPr lang="ko-KR" altLang="en-US" sz="4000" dirty="0">
              <a:solidFill>
                <a:srgbClr val="4253A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86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33804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자재 생성 및 조회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[MM]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자재 생성 및 조회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ZBAMM010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SAPMZBA_MM010</a:t>
                      </a:r>
                      <a:endParaRPr lang="ko-KR" altLang="en-US" sz="10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4696" y="1908295"/>
            <a:ext cx="5694338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검색조건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자재유형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자재명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두께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사이즈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리드타임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사원번호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생성일자로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검색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등록 및 수정 탭 전환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에서도 등록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 버튼을 통해서 정보 관리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 생성 및 조회 불가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716" y="1838202"/>
            <a:ext cx="5776147" cy="24356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716" y="4255285"/>
            <a:ext cx="5763268" cy="241981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850120" y="1988821"/>
            <a:ext cx="320040" cy="169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등록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198100" y="1990121"/>
            <a:ext cx="320040" cy="169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</a:t>
            </a:r>
            <a:endParaRPr lang="ko-KR" altLang="en-US" sz="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546080" y="1988821"/>
            <a:ext cx="320040" cy="169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22180" y="4189204"/>
            <a:ext cx="320040" cy="169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등록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70160" y="4190504"/>
            <a:ext cx="320040" cy="169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</a:t>
            </a:r>
            <a:endParaRPr lang="ko-KR" altLang="en-US" sz="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18140" y="4189204"/>
            <a:ext cx="320040" cy="1692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396480" y="1908295"/>
            <a:ext cx="396240" cy="398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0975617" y="1727622"/>
            <a:ext cx="406400" cy="3980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843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12" y="2166607"/>
            <a:ext cx="4551159" cy="4508723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841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신규등록 및 </a:t>
                      </a:r>
                      <a:r>
                        <a:rPr lang="en-US" altLang="ko-KR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벤더 등록 및 조회</a:t>
                      </a:r>
                      <a:endParaRPr lang="en-US" altLang="ko-KR" sz="14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ZBAMM020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SAPMZBA_MM020</a:t>
                      </a:r>
                      <a:endParaRPr lang="ko-KR" altLang="en-US" sz="14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APAB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69550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8" name="AutoShape 4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 flipH="1" flipV="1">
            <a:off x="460374" y="160338"/>
            <a:ext cx="1978025" cy="19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7407577" y="2424787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AutoShape 6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AutoShape 8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7975" y="2168709"/>
            <a:ext cx="56943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&lt;100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 </a:t>
            </a:r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SCREEN&gt;</a:t>
            </a:r>
          </a:p>
          <a:p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1</a:t>
            </a:r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기능</a:t>
            </a:r>
            <a:endParaRPr lang="en-US" altLang="ko-KR" sz="15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① 벤더 조회 페이지로 이동하는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Push Button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구현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② 신규 벤더 정보 입력 후  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   &lt;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벤더 신규등록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&gt;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버튼 클릭 시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데이터 추가</a:t>
            </a:r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</a:t>
            </a:r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. </a:t>
            </a:r>
            <a:r>
              <a:rPr lang="ko-KR" altLang="en-US" sz="1500" b="1" dirty="0" err="1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미개발시</a:t>
            </a:r>
            <a:r>
              <a:rPr lang="ko-KR" altLang="en-US" sz="15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문제점 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신규 벤더의 단 건 등록 어려움</a:t>
            </a:r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업데이트 된 벤더 정보 조회 어려움 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6834145" y="2382420"/>
            <a:ext cx="546000" cy="310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212715" y="2675582"/>
            <a:ext cx="1522341" cy="4333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0660663" y="2816345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41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8415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신규등록 및 </a:t>
                      </a:r>
                      <a:r>
                        <a:rPr lang="en-US" altLang="ko-KR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벤더 등록 및 조회</a:t>
                      </a:r>
                      <a:endParaRPr lang="en-US" altLang="ko-KR" sz="14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ZBAMM020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SAPMZBA_MM020</a:t>
                      </a:r>
                      <a:endParaRPr lang="ko-KR" altLang="en-US" sz="14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APAB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8" name="AutoShape 4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 flipH="1" flipV="1">
            <a:off x="460374" y="160338"/>
            <a:ext cx="1978025" cy="19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AutoShape 6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AutoShape 8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151" y="4019812"/>
            <a:ext cx="3849108" cy="27724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69" y="2176541"/>
            <a:ext cx="4294760" cy="16410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40006" y="2169261"/>
            <a:ext cx="587359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&lt;200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번 </a:t>
            </a:r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SCREEN&gt;</a:t>
            </a:r>
          </a:p>
          <a:p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검색조건 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벤더 조회 스크린의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선택조건에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‘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벤더명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’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을  입력하면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벤더명에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해당하는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벤더명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자동입력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기능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① 벤더 등록 버튼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SCREEN 100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으로 이동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②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조회 버튼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 조건 입력 후 조회 버튼 클릭 시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선택조건의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데이터만 추출하여 하단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ALV grid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조회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(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 조건에 값을 넣지 않고 버튼을 누르면 전체 데이터 조회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③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CRUD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버튼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벤더 수정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삭제 후 저장하여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반영 가능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1500" b="1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미개발시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문제점</a:t>
            </a:r>
            <a:endParaRPr lang="en-US" altLang="ko-KR" sz="1500" b="1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벤더 마스터 테이블 데이터 조회 및 수정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삭제 어려움</a:t>
            </a:r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894849" y="2976780"/>
            <a:ext cx="464515" cy="242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872838" y="2334424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8509614" y="3038848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9005607" y="5056893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225628" y="5056893"/>
            <a:ext cx="725974" cy="192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364753" y="2342796"/>
            <a:ext cx="357835" cy="1723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>
            <a:off x="8276456" y="3219573"/>
            <a:ext cx="0" cy="41094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2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9875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원부자재 단가 등록 및 조회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원부자재 단가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ZBAMM030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SAPMZBA_MM030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 pool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44696" y="2433378"/>
            <a:ext cx="569433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검색조건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 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벤더번호로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가능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서치헬프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자재번호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검색 후 조회 클릭 시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자재별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단가 확인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벤더번호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검색 후 조회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벤더별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단가 확인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등록 클릭 시 새로운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벤더번호에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따른 단가 정보 등록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Row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선택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후 수정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단가 수정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Row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선택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후 삭제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삭제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원자재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부자재 단가 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등록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 불가능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AutoShape 2" descr="https://www.notion.so/image/https%3A%2F%2Fprod-files-secure.s3.us-west-2.amazonaws.com%2Fe86160e1-d7d5-4a1b-98d2-129265345c4c%2F16f865e3-7a69-419b-beda-381fa3416ca9%2FUntitled.png?table=block&amp;id=efdfa59b-2d89-4ec3-a55c-c89760fffe20&amp;spaceId=e86160e1-d7d5-4a1b-98d2-129265345c4c&amp;width=2000&amp;userId=ded2d6ca-c597-4382-ba94-84b9c1748928&amp;cache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43" y="2226949"/>
            <a:ext cx="3977325" cy="21974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731" y="4472139"/>
            <a:ext cx="5095498" cy="2290426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366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592312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자재 업로드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[MM]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자재 업로드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ZBAMM040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ZBA_MM040</a:t>
                      </a:r>
                      <a:endParaRPr lang="ko-KR" altLang="en-US" sz="9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4696" y="1908295"/>
            <a:ext cx="569433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컴퓨터에 저장된 엑셀 파일을 선택할 수 있음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자재 정보와 관련된 엑셀 파일을 선택하고 실행하면 등록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 엑셀 양식 다운로드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많은 자재 데이터를 한번에 등록하기 어려움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등록한 자재 파일을 여러 컴퓨터에서 참고 및 다운로드 가능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58560" y="1908295"/>
            <a:ext cx="5669280" cy="408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34525" y="190829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[MM] </a:t>
            </a:r>
            <a:r>
              <a:rPr lang="ko-KR" altLang="en-US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 업로드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560" y="2316480"/>
            <a:ext cx="5669280" cy="129032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2278" y="3131707"/>
            <a:ext cx="243861" cy="2591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25" y="3844052"/>
            <a:ext cx="4532880" cy="2633112"/>
          </a:xfrm>
          <a:prstGeom prst="rect">
            <a:avLst/>
          </a:prstGeom>
        </p:spPr>
      </p:pic>
      <p:sp>
        <p:nvSpPr>
          <p:cNvPr id="24" name="타원 23"/>
          <p:cNvSpPr/>
          <p:nvPr/>
        </p:nvSpPr>
        <p:spPr>
          <a:xfrm>
            <a:off x="11338560" y="3408107"/>
            <a:ext cx="473239" cy="435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637520" y="5831840"/>
            <a:ext cx="421191" cy="436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548880" y="2355333"/>
            <a:ext cx="447040" cy="3878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209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63920"/>
              </p:ext>
            </p:extLst>
          </p:nvPr>
        </p:nvGraphicFramePr>
        <p:xfrm>
          <a:off x="257575" y="191633"/>
          <a:ext cx="11771288" cy="1756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액셀</a:t>
                      </a:r>
                      <a:r>
                        <a:rPr lang="ko-KR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 업로드를</a:t>
                      </a:r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통한 다수 데이터 등록 </a:t>
                      </a:r>
                      <a:endParaRPr lang="en-US" altLang="ko-KR" sz="14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벤더 업로드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ZBAMM050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ZBA_MM050</a:t>
                      </a:r>
                      <a:endParaRPr lang="ko-KR" altLang="en-US" sz="14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APAB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0068" y="2061185"/>
            <a:ext cx="569433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사용하고 있는 테이블 형태로 엑셀 양식 다운로드 가능 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컴퓨터에 저장된 이동경로를 검색하면 엑셀 파일의 정보들을 업로드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실행버튼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클릭 시 등록된 데이터들을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로 볼 수 있고 저장버튼을 누르면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DB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 저장 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4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4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엑셀 양식의 벤더 데이터 업로드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단건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등록으로 신규 데이터를 등록하여야 하는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어려움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발생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8" name="AutoShape 4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 flipH="1" flipV="1">
            <a:off x="460374" y="160338"/>
            <a:ext cx="1978025" cy="19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00"/>
          <a:stretch/>
        </p:blipFill>
        <p:spPr>
          <a:xfrm>
            <a:off x="6183014" y="2579627"/>
            <a:ext cx="5659850" cy="12702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21" y="4301873"/>
            <a:ext cx="5659850" cy="1444926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7178885" y="2855611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9948184" y="3209624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AutoShape 6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AutoShape 8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69105" y="4853472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6356855" y="3031648"/>
            <a:ext cx="7194" cy="12079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498" y="3462430"/>
            <a:ext cx="2090207" cy="121580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9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8022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원부자재 단가 엑셀 업로드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원부자재 단가 엑셀 업로드 프로그램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ZBAMM060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ZBA_MM060 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2023.10.25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Report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7575" y="2177603"/>
            <a:ext cx="562832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컴퓨터에 저장된 엑셀 파일을 선택할 수 있다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</a:t>
            </a: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원부자재 단가 정보를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가지고 있는 엑셀 파일을 선택하도록 한다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등록 완료된 엑셀 파일을 파일 업로드 내역에 저장하여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다른 컴퓨터에서 다운로드 및 참고 할 수 있다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파일을 선택하고 실행하면 등록한 데이터들을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로 볼 수 있도록 해준다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  <a:p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많은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원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부자재들의 정보를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한 번에 등록하기 어려움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AutoShape 2" descr="https://www.notion.so/image/https%3A%2F%2Fprod-files-secure.s3.us-west-2.amazonaws.com%2Fe86160e1-d7d5-4a1b-98d2-129265345c4c%2Ffa865ac3-d610-4d8e-b01f-c7384c19b76c%2FUntitled.png?table=block&amp;id=c22e143a-efa9-42e6-93d6-50e3b2e25d2b&amp;spaceId=e86160e1-d7d5-4a1b-98d2-129265345c4c&amp;width=2000&amp;userId=ded2d6ca-c597-4382-ba94-84b9c1748928&amp;cache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AutoShape 4" descr="https://www.notion.so/image/https%3A%2F%2Fprod-files-secure.s3.us-west-2.amazonaws.com%2Fe86160e1-d7d5-4a1b-98d2-129265345c4c%2Ffa865ac3-d610-4d8e-b01f-c7384c19b76c%2FUntitled.png?table=block&amp;id=c22e143a-efa9-42e6-93d6-50e3b2e25d2b&amp;spaceId=e86160e1-d7d5-4a1b-98d2-129265345c4c&amp;width=2000&amp;userId=ded2d6ca-c597-4382-ba94-84b9c1748928&amp;cache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977" y="3526200"/>
            <a:ext cx="5667424" cy="320987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076" y="2038607"/>
            <a:ext cx="5709324" cy="1421268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41765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965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509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창고 등록 및 조회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창고 등록 및 조회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ZBAMM070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509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SAPMZBA_MM070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5093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 pool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17182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466730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6081" y="2309090"/>
            <a:ext cx="4203839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검색조건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 번호로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 정보 입력 후 저장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데이터 반영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 번호 입력 후 조회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로 창고 정보 조회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 클릭 시 창고 정보 변경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창고 정보 삭제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 정보 등록 불가능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 정보 조회 불가능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559" y="2288135"/>
            <a:ext cx="2610346" cy="2395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559" y="4683511"/>
            <a:ext cx="7097395" cy="199146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5105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606838"/>
              </p:ext>
            </p:extLst>
          </p:nvPr>
        </p:nvGraphicFramePr>
        <p:xfrm>
          <a:off x="257575" y="191633"/>
          <a:ext cx="11771288" cy="1756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엑셀 파일 속 </a:t>
                      </a:r>
                      <a:endParaRPr lang="en-US" altLang="ko-KR" sz="14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판매계획 데이터를 </a:t>
                      </a:r>
                      <a:r>
                        <a:rPr lang="en-US" altLang="ko-KR" sz="14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DB</a:t>
                      </a:r>
                      <a:r>
                        <a:rPr lang="ko-KR" altLang="en-US" sz="14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에 등록</a:t>
                      </a:r>
                      <a:endParaRPr lang="en-US" altLang="ko-KR" sz="14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판매계획 업로드 프로그램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ZBASD010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문재현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kern="1200" dirty="0">
                          <a:solidFill>
                            <a:schemeClr val="tx1"/>
                          </a:solidFill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ZBASD010</a:t>
                      </a:r>
                      <a:endParaRPr lang="ko-KR" altLang="en-US" sz="1500" b="0" kern="1200" dirty="0">
                        <a:solidFill>
                          <a:schemeClr val="tx1"/>
                        </a:solidFill>
                        <a:latin typeface="Noto Sans KR Light" panose="020B0200000000000000" pitchFamily="50" charset="-127"/>
                        <a:ea typeface="Noto Sans KR Light" panose="020B02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SD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문재현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2023.10.27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2023.11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5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Report</a:t>
                      </a:r>
                      <a:endParaRPr lang="ko-KR" altLang="en-US" sz="145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6779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726" y="2279901"/>
            <a:ext cx="5885053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컴퓨터에 저장된 엑셀 파일을 선택할 수 있다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</a:t>
            </a: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다수의 판매계획 데이터가 입력된 엑셀 파일을 선택하도록 한다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</a:p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많은 판매계획 데이터를 한 번에 등록하기 어렵다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endParaRPr lang="en-US" altLang="ko-KR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658" y="2045842"/>
            <a:ext cx="5879204" cy="490981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17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134323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구매 요청 생성 및 관리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[MM] </a:t>
                      </a:r>
                      <a:r>
                        <a:rPr lang="ko-KR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구매 요청 생성 및 관리</a:t>
                      </a:r>
                      <a:endParaRPr lang="ko-KR" altLang="en-US" sz="12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ZBAMM080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SAPMZBA_MM080</a:t>
                      </a:r>
                      <a:endParaRPr lang="ko-KR" altLang="en-US" sz="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4696" y="1908295"/>
            <a:ext cx="569433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F4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구매요청번호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공장번호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선택하여 해당 조건 조회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검색조건에 해당하는 목록을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ALV-1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에서 확인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ALV-1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에서 해당 정보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ALV-2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 상세 정보 조회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④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 TOOLBAR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에서 삭제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저장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</a:p>
          <a:p>
            <a:pPr marL="285750" indent="-285750">
              <a:buFontTx/>
              <a:buChar char="-"/>
            </a:pP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PP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의 생산계획과 연결되지 않아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실시간 구매 요청 관리가 어려움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682" y="1745061"/>
            <a:ext cx="5879182" cy="126592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82" y="3021222"/>
            <a:ext cx="5866302" cy="119224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1388" y="4223696"/>
            <a:ext cx="5857475" cy="1853972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9966960" y="1937348"/>
            <a:ext cx="497840" cy="477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612880" y="3190240"/>
            <a:ext cx="422447" cy="4271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1348720" y="4704080"/>
            <a:ext cx="463079" cy="4466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492240" y="3021222"/>
            <a:ext cx="447040" cy="382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4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220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3907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조회 프로그램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구매결재</a:t>
                      </a:r>
                      <a:r>
                        <a:rPr lang="ko-KR" altLang="en-US" sz="14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조회</a:t>
                      </a:r>
                      <a:endParaRPr lang="en-US" altLang="ko-KR" sz="14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ZBAMM090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ZBA_MM090</a:t>
                      </a:r>
                      <a:endParaRPr lang="ko-KR" altLang="en-US" sz="14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APAB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8" name="AutoShape 4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 flipH="1" flipV="1">
            <a:off x="460374" y="160338"/>
            <a:ext cx="1978025" cy="19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AutoShape 6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AutoShape 8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1889" y="1631478"/>
            <a:ext cx="587359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검색조건 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구매 결재 번호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결재 일자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승인 상태 중 하나만 입력하여도 입력하여 조회하여도 하단에 데이터 출력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기능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① 조회 버튼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 조건 입력 후 조회 버튼 클릭 시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선택조건의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데이터만 추출하여 하단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ALV grid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조회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(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 조건에 값을 넣지 않고 버튼을 누르면 전체 데이터 조회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②승인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/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반려 상태에 따라 상태 필드의 아이콘 변경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1500" b="1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미개발시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문제점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구매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결재데이터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조회 및 관리 어려움</a:t>
            </a:r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153" y="2562359"/>
            <a:ext cx="5393071" cy="101178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468" y="3829407"/>
            <a:ext cx="6355141" cy="99936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11902158" y="3308939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10690529" y="3317311"/>
            <a:ext cx="1061380" cy="274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22" name="직선 화살표 연결선 21"/>
          <p:cNvCxnSpPr/>
          <p:nvPr/>
        </p:nvCxnSpPr>
        <p:spPr>
          <a:xfrm flipH="1">
            <a:off x="7700211" y="3591576"/>
            <a:ext cx="3292813" cy="40478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9471038" y="4061838"/>
            <a:ext cx="1061380" cy="2742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985491" y="4418470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9228" y="4681562"/>
            <a:ext cx="274344" cy="1928027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>
            <a:off x="9843107" y="4338823"/>
            <a:ext cx="209675" cy="82969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446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5900" y="211905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신규등록 및 </a:t>
                      </a:r>
                      <a:r>
                        <a:rPr lang="en-US" altLang="ko-KR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CRUD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구매 오더 생성 및 관리</a:t>
                      </a:r>
                      <a:endParaRPr lang="en-US" altLang="ko-KR" sz="105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</a:t>
                      </a:r>
                      <a:r>
                        <a:rPr lang="en-US" altLang="ko-KR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ZBA_MM100</a:t>
                      </a:r>
                      <a:endParaRPr lang="ko-KR" altLang="en-US" sz="12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SAPMZBA_MM100</a:t>
                      </a:r>
                      <a:endParaRPr lang="ko-KR" altLang="en-US" sz="105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1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APAB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Vivaldi" panose="03020602050506090804" pitchFamily="66" charset="0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4677856" y="2138369"/>
            <a:ext cx="0" cy="471963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8" name="AutoShape 4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 flipH="1" flipV="1">
            <a:off x="460374" y="160338"/>
            <a:ext cx="1978025" cy="19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AutoShape 6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AutoShape 8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246" y="1829209"/>
            <a:ext cx="41028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검색조건 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구매오더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번호</a:t>
            </a:r>
            <a:r>
              <a:rPr lang="en-US" altLang="ko-KR" sz="15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search help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구현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-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구매오더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상태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search help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구현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기능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①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조회버튼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 조건 입력 후 조회 버튼 클릭 시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선택조건의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데이터만 추출하여 하단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ALV grid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로 조회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(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 조건에 값을 넣지 않고 버튼을 누르면 전체 데이터 조회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)</a:t>
            </a: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②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CRUD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버튼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벤더 수정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삭제 후 저장하여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DB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에 반영 가능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③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구매오더</a:t>
            </a:r>
            <a:r>
              <a:rPr lang="ko-KR" altLang="en-US" sz="15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버튼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구매오더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상태 변경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1500" b="1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미개발시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문제점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구매 오더 내역 조회 불가</a:t>
            </a:r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611" y="2438076"/>
            <a:ext cx="3209161" cy="12400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r="33160" b="2839"/>
          <a:stretch/>
        </p:blipFill>
        <p:spPr>
          <a:xfrm>
            <a:off x="4711269" y="3915876"/>
            <a:ext cx="7487393" cy="1291312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7349419" y="3361789"/>
            <a:ext cx="865353" cy="316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343919" y="3429616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45768" y="4044070"/>
            <a:ext cx="2001512" cy="223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28756" y="3970590"/>
            <a:ext cx="546000" cy="3107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5047415" y="4039079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496319" y="4017022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51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실시간 재고 조회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실시간 재고 조회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ZBAMM110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ZBA_MM110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Report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466730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6083" y="1971738"/>
            <a:ext cx="44312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검색조건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 번호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공장번호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창고번호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자재유형으로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검색 조건 입력 후 실행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FontTx/>
              <a:buAutoNum type="circleNumDbPlain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입고 대기 클릭 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자재번호에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따른 구매오더번호 조회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circleNumDbPlain"/>
            </a:pP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실시간 재고 조회 불가능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입고대기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건수 확인 불가능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485" y="1876082"/>
            <a:ext cx="4292538" cy="19024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08" y="3889310"/>
            <a:ext cx="7407592" cy="287887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137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2523168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자재 업로드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[MM] </a:t>
                      </a: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자재 업로드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ZBAMM120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ZBA_MM120</a:t>
                      </a:r>
                      <a:endParaRPr lang="ko-KR" altLang="en-US" sz="9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4696" y="1908295"/>
            <a:ext cx="5694338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5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5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라디오 버튼을 통해 원자재 입고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출고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완제품 입고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출고 등록 을 위한 해당하는 자재를 조회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입고 및 출고 처리가 필요한 항목들을 실시간 조회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 등록 버튼을 누르면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팝업창이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뜨며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새로운 자재 입고 및 출고 등록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④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입고등록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및 전표 번호 생성 여부 재확인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⑤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전표번호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발행된 건에 대해서 안내 메시지 출력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⑥ 해당하는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자재군의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정보 조회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⑦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6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번의 상세 정보 조회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 입출고 등록 및 조회가 불가능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이동이 필요한 자재의 실시간 관리가 어려움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188" y="1840609"/>
            <a:ext cx="5349704" cy="14250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26" y="3340975"/>
            <a:ext cx="5717176" cy="195238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525" y="5293361"/>
            <a:ext cx="3077140" cy="148933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665" y="5153792"/>
            <a:ext cx="2228109" cy="1628905"/>
          </a:xfrm>
          <a:prstGeom prst="rect">
            <a:avLst/>
          </a:prstGeom>
        </p:spPr>
      </p:pic>
      <p:sp>
        <p:nvSpPr>
          <p:cNvPr id="14" name="타원 13"/>
          <p:cNvSpPr/>
          <p:nvPr/>
        </p:nvSpPr>
        <p:spPr>
          <a:xfrm>
            <a:off x="10929769" y="2553140"/>
            <a:ext cx="591670" cy="4625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291494" y="3412097"/>
            <a:ext cx="530262" cy="462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411188" y="5432930"/>
            <a:ext cx="507339" cy="4283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6329825" y="4098744"/>
            <a:ext cx="453600" cy="4195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6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6335884" y="4912462"/>
            <a:ext cx="511149" cy="4365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7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11422329" y="5201641"/>
            <a:ext cx="591670" cy="4625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4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11460032" y="6147987"/>
            <a:ext cx="591670" cy="4625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5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9862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5900" y="211905"/>
          <a:ext cx="11771288" cy="136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검색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,</a:t>
                      </a:r>
                      <a:r>
                        <a:rPr lang="en-US" altLang="ko-KR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조회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벤더 정보 조회</a:t>
                      </a:r>
                      <a:endParaRPr lang="en-US" altLang="ko-KR" sz="12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FIYURI_MM010</a:t>
                      </a:r>
                      <a:endParaRPr lang="ko-KR" altLang="en-US" sz="10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FIORI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6043530" y="1622247"/>
            <a:ext cx="34835" cy="516386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8" name="AutoShape 4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 flipH="1" flipV="1">
            <a:off x="460374" y="160338"/>
            <a:ext cx="1978025" cy="19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AutoShape 6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AutoShape 8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2592" y="1578617"/>
            <a:ext cx="532793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6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검색조건 </a:t>
            </a:r>
            <a:endParaRPr lang="en-US" altLang="ko-KR" sz="16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필터 기능으로 원하는 검색조건으로 조회 가능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6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16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기능</a:t>
            </a:r>
            <a:endParaRPr lang="en-US" altLang="ko-KR" sz="16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①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조회버튼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 조건 입력 후 조회 버튼 클릭 시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선택조건의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데이터만 조회 가능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② 상세</a:t>
            </a:r>
            <a:r>
              <a:rPr lang="en-US" altLang="ko-KR" sz="15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정보보기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버튼 클릭 시 계약서 사본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PDF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확인 가능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③ 주소 클릭 시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창고와 벤더의 거리 및 위치 정보 확인 가능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6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1600" b="1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미개발시</a:t>
            </a:r>
            <a:r>
              <a:rPr lang="ko-KR" altLang="en-US" sz="16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문제점</a:t>
            </a:r>
            <a:endParaRPr lang="en-US" altLang="ko-KR" sz="16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벤더 마스터 정보 관리 어려움 </a:t>
            </a:r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736" y="3666488"/>
            <a:ext cx="5935204" cy="8536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97" y="2413555"/>
            <a:ext cx="2903472" cy="80016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7352" y="4698155"/>
            <a:ext cx="1420100" cy="2006664"/>
          </a:xfrm>
          <a:prstGeom prst="rect">
            <a:avLst/>
          </a:prstGeom>
        </p:spPr>
      </p:pic>
      <p:cxnSp>
        <p:nvCxnSpPr>
          <p:cNvPr id="23" name="직선 화살표 연결선 22"/>
          <p:cNvCxnSpPr/>
          <p:nvPr/>
        </p:nvCxnSpPr>
        <p:spPr>
          <a:xfrm flipH="1">
            <a:off x="11455742" y="4537508"/>
            <a:ext cx="316096" cy="5267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11397452" y="4318451"/>
            <a:ext cx="748772" cy="253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610578" y="4369890"/>
            <a:ext cx="510510" cy="1502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8739412" y="4537508"/>
            <a:ext cx="0" cy="3212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9155338" y="3213724"/>
            <a:ext cx="0" cy="48546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7750" y="2942141"/>
            <a:ext cx="1287892" cy="33530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919" y="4909185"/>
            <a:ext cx="2881753" cy="1739370"/>
          </a:xfrm>
          <a:prstGeom prst="rect">
            <a:avLst/>
          </a:prstGeom>
        </p:spPr>
      </p:pic>
      <p:sp>
        <p:nvSpPr>
          <p:cNvPr id="33" name="타원 32"/>
          <p:cNvSpPr/>
          <p:nvPr/>
        </p:nvSpPr>
        <p:spPr>
          <a:xfrm>
            <a:off x="8496608" y="4678078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11610971" y="4946112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02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72502"/>
              </p:ext>
            </p:extLst>
          </p:nvPr>
        </p:nvGraphicFramePr>
        <p:xfrm>
          <a:off x="257575" y="191633"/>
          <a:ext cx="11771288" cy="1543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구매 요청 리스트 조회</a:t>
                      </a:r>
                      <a:endParaRPr lang="en-US" altLang="ko-KR" sz="14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[MM] </a:t>
                      </a:r>
                      <a:r>
                        <a:rPr lang="ko-KR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구매 </a:t>
                      </a:r>
                      <a:r>
                        <a:rPr lang="ko-KR" altLang="en-US" sz="14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요청리스트</a:t>
                      </a:r>
                      <a:r>
                        <a:rPr lang="ko-KR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 조회</a:t>
                      </a:r>
                      <a:endParaRPr lang="ko-KR" altLang="en-US" sz="1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FIYURI_MM020</a:t>
                      </a:r>
                      <a:endParaRPr lang="ko-KR" altLang="en-US" sz="1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Fiori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4696" y="1908295"/>
            <a:ext cx="5694338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구매요청번호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공장번호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요청일에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따라 해당 구매요청 목록 조회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구매요청 목록 행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클릭시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팝업창에서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해당 상세 내용 확인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구매 요청 리스트 조회 불가능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구매 요청 관리 어려움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303981" y="2108499"/>
            <a:ext cx="5724882" cy="18395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525" y="2155082"/>
            <a:ext cx="5460519" cy="7494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25" y="2952158"/>
            <a:ext cx="5619299" cy="86680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36" y="4791715"/>
            <a:ext cx="5486875" cy="1425063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6745045" y="3259321"/>
            <a:ext cx="86061" cy="1624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400736" y="3151997"/>
            <a:ext cx="5486875" cy="16135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0951616" y="2444217"/>
            <a:ext cx="693152" cy="588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088623" y="4147895"/>
            <a:ext cx="634701" cy="5835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3040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15900" y="211905"/>
          <a:ext cx="11771288" cy="14822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결재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,</a:t>
                      </a:r>
                      <a:r>
                        <a:rPr lang="en-US" altLang="ko-KR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</a:t>
                      </a:r>
                      <a:r>
                        <a:rPr lang="ko-KR" altLang="en-US" sz="15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조회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구매결재승인</a:t>
                      </a:r>
                      <a:endParaRPr lang="en-US" altLang="ko-KR" sz="12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</a:t>
                      </a:r>
                      <a:endParaRPr lang="en-US" altLang="ko-KR" sz="12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FIYURI_MM030</a:t>
                      </a:r>
                      <a:endParaRPr lang="ko-KR" altLang="en-US" sz="9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최은지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FIORI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 flipH="1">
            <a:off x="6054571" y="1694139"/>
            <a:ext cx="34835" cy="5163861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utoShape 2" descr="Untitle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8" name="AutoShape 4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 flipH="1" flipV="1">
            <a:off x="460374" y="160338"/>
            <a:ext cx="1978025" cy="197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AutoShape 6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AutoShape 8" descr="https://www.notion.so/image/https%3A%2F%2Fprod-files-secure.s3.us-west-2.amazonaws.com%2F528c0690-6327-40e5-9fd4-ef157f9b34a8%2F3fbd4f92-6f31-43b8-97da-488fe234d45f%2FUntitled.png?table=block&amp;id=236c8c68-2c4b-49c2-b48a-058abab00f4b&amp;spaceId=528c0690-6327-40e5-9fd4-ef157f9b34a8&amp;width=1700&amp;userId=6009d90d-51ce-4ea1-ae15-acda2b1cb406&amp;cache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8300" y="2276337"/>
            <a:ext cx="5505421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500" dirty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검색조건 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구매 결재 번호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결재 일자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승인 상태 등  입력 시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2. 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기능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①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조회버튼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: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 조건 입력 후 조회 버튼 클릭 시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선택조건의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데이터만 조회 가능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② 데이터 선택 후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승인 버튼 클릭 시</a:t>
            </a:r>
            <a:r>
              <a:rPr lang="en-US" altLang="ko-KR" sz="1500" dirty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팝업창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생성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변경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③ 데이터 선택 후 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반려 버튼 클릭 시 </a:t>
            </a:r>
            <a:r>
              <a:rPr lang="ko-KR" altLang="en-US" sz="1500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팝업창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생성</a:t>
            </a:r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,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데이터 변경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3. </a:t>
            </a:r>
            <a:r>
              <a:rPr lang="ko-KR" altLang="en-US" sz="1500" b="1" dirty="0" err="1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미개발시</a:t>
            </a:r>
            <a:r>
              <a:rPr lang="ko-KR" altLang="en-US" sz="1500" b="1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 문제점</a:t>
            </a:r>
            <a:endParaRPr lang="en-US" altLang="ko-KR" sz="1500" b="1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  <a:p>
            <a:r>
              <a:rPr lang="en-US" altLang="ko-KR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-  </a:t>
            </a:r>
            <a:r>
              <a:rPr lang="ko-KR" altLang="en-US" sz="1500" dirty="0" smtClean="0">
                <a:latin typeface="맑은 고딕 Semilight" panose="020B0502040204020203" pitchFamily="50" charset="-127"/>
                <a:ea typeface="맑은 고딕 Semilight" panose="020B0502040204020203" pitchFamily="50" charset="-127"/>
                <a:cs typeface="맑은 고딕 Semilight" panose="020B0502040204020203" pitchFamily="50" charset="-127"/>
              </a:rPr>
              <a:t>일괄 결재 처리 및 조회 불가능</a:t>
            </a:r>
            <a:endParaRPr lang="en-US" altLang="ko-KR" sz="1500" dirty="0" smtClean="0">
              <a:latin typeface="맑은 고딕 Semilight" panose="020B0502040204020203" pitchFamily="50" charset="-127"/>
              <a:ea typeface="맑은 고딕 Semilight" panose="020B0502040204020203" pitchFamily="50" charset="-127"/>
              <a:cs typeface="맑은 고딕 Semilight" panose="020B0502040204020203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934" y="2027431"/>
            <a:ext cx="2964437" cy="60203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632" y="3071967"/>
            <a:ext cx="5885644" cy="7193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256" y="4233827"/>
            <a:ext cx="3265145" cy="8812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7104" y="5324825"/>
            <a:ext cx="5091172" cy="94281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444551" y="2403001"/>
            <a:ext cx="865353" cy="316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695063" y="3005033"/>
            <a:ext cx="1689108" cy="2441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19" name="직선 화살표 연결선 18"/>
          <p:cNvCxnSpPr/>
          <p:nvPr/>
        </p:nvCxnSpPr>
        <p:spPr>
          <a:xfrm>
            <a:off x="9877227" y="2696397"/>
            <a:ext cx="0" cy="2663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endCxn id="5" idx="0"/>
          </p:cNvCxnSpPr>
          <p:nvPr/>
        </p:nvCxnSpPr>
        <p:spPr>
          <a:xfrm flipH="1">
            <a:off x="7902829" y="3249227"/>
            <a:ext cx="1152625" cy="984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10111714" y="3241123"/>
            <a:ext cx="8830" cy="22186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9228866" y="2493697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718736" y="4024080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0232966" y="5078788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1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입고 예정일 및 상세 정보 관리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입고 예정일 관리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FIYURI_MM040</a:t>
                      </a:r>
                      <a:endParaRPr lang="ko-KR" altLang="en-US" sz="12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Fiori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466730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97;g212fea280ea_0_76"/>
          <p:cNvSpPr txBox="1"/>
          <p:nvPr/>
        </p:nvSpPr>
        <p:spPr>
          <a:xfrm>
            <a:off x="406936" y="2072743"/>
            <a:ext cx="4111004" cy="3366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600" b="1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r>
              <a:rPr lang="ko-KR" sz="1600" b="1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기능</a:t>
            </a:r>
            <a:endParaRPr lang="en-US" altLang="ko-KR" sz="1600" b="1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>
              <a:lnSpc>
                <a:spcPct val="115000"/>
              </a:lnSpc>
              <a:buSzPts val="1100"/>
            </a:pPr>
            <a:r>
              <a:rPr lang="ko-KR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</a:t>
            </a:r>
            <a:r>
              <a:rPr lang="en-US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월 선택 가능</a:t>
            </a:r>
            <a:endParaRPr lang="en-US" altLang="ko-KR" sz="16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>
              <a:lnSpc>
                <a:spcPct val="115000"/>
              </a:lnSpc>
              <a:buSzPts val="1100"/>
            </a:pPr>
            <a:r>
              <a:rPr lang="ko-KR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</a:t>
            </a:r>
            <a:r>
              <a:rPr lang="en-US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현재 날짜</a:t>
            </a:r>
            <a:r>
              <a:rPr lang="en-US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선택된 날짜 확인 가능</a:t>
            </a:r>
            <a:endParaRPr lang="en-US" altLang="ko-KR" sz="16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>
              <a:lnSpc>
                <a:spcPct val="115000"/>
              </a:lnSpc>
              <a:buSzPts val="1100"/>
            </a:pPr>
            <a:r>
              <a:rPr lang="ko-KR" altLang="ko-KR" sz="16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 </a:t>
            </a:r>
            <a:r>
              <a:rPr lang="ko-KR" altLang="en-US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입고예정일에 맞는 구매오더번호 표시 가능</a:t>
            </a:r>
            <a:endParaRPr lang="en-US" altLang="ko-KR" sz="16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>
              <a:lnSpc>
                <a:spcPct val="115000"/>
              </a:lnSpc>
              <a:buSzPts val="1100"/>
            </a:pPr>
            <a:r>
              <a:rPr lang="ko-KR" altLang="ko-KR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④</a:t>
            </a:r>
            <a:r>
              <a:rPr lang="ko-KR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err="1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구매오더</a:t>
            </a:r>
            <a:r>
              <a:rPr lang="ko-KR" altLang="en-US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클릭 시</a:t>
            </a:r>
            <a:r>
              <a:rPr lang="en-US" altLang="ko-KR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구매 자재 상세정보 확인 가능</a:t>
            </a:r>
            <a:endParaRPr lang="en-US" altLang="ko-KR" sz="15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>
              <a:lnSpc>
                <a:spcPct val="115000"/>
              </a:lnSpc>
              <a:buSzPts val="1100"/>
            </a:pPr>
            <a:r>
              <a:rPr lang="ko-KR" altLang="en-US" sz="1500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⑤</a:t>
            </a:r>
            <a:r>
              <a:rPr lang="ko-KR" altLang="ko-KR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More </a:t>
            </a:r>
            <a:r>
              <a:rPr lang="ko-KR" altLang="en-US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 시</a:t>
            </a:r>
            <a:r>
              <a:rPr lang="en-US" altLang="ko-KR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숨겨진 일정까지 전체 정보 확인 가능</a:t>
            </a:r>
            <a:r>
              <a:rPr lang="en-US" altLang="ko-KR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</a:p>
          <a:p>
            <a:pPr lvl="0">
              <a:lnSpc>
                <a:spcPct val="115000"/>
              </a:lnSpc>
              <a:buSzPts val="1100"/>
            </a:pPr>
            <a:endParaRPr sz="15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altLang="ko-KR" sz="1600" b="1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sz="1600" b="1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</a:t>
            </a:r>
            <a:r>
              <a:rPr lang="ko-KR" sz="1600" b="1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시 문제점</a:t>
            </a:r>
            <a:endParaRPr sz="1600" b="1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</a:t>
            </a:r>
            <a:r>
              <a:rPr lang="ko-KR" altLang="en-US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 입고 예정일 확인 불가</a:t>
            </a:r>
            <a:endParaRPr lang="en-US" altLang="ko-KR" sz="15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</a:t>
            </a:r>
            <a:r>
              <a:rPr lang="ko-KR" altLang="en-US" sz="1500" dirty="0" err="1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구매오더에</a:t>
            </a:r>
            <a:r>
              <a:rPr lang="ko-KR" altLang="en-US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따른 상세정보 확인 불가</a:t>
            </a:r>
            <a:endParaRPr sz="1500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2815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995940"/>
              </p:ext>
            </p:extLst>
          </p:nvPr>
        </p:nvGraphicFramePr>
        <p:xfrm>
          <a:off x="257575" y="191633"/>
          <a:ext cx="11771288" cy="136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재고 조회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[MM] </a:t>
                      </a:r>
                      <a:r>
                        <a:rPr lang="ko-KR" altLang="en-US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재고 조회</a:t>
                      </a:r>
                      <a:endParaRPr lang="ko-KR" altLang="en-US" sz="12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FIYURI_MM050</a:t>
                      </a:r>
                      <a:endParaRPr lang="ko-KR" altLang="en-US" sz="7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김현수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Fiori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3966" y="1768970"/>
            <a:ext cx="5694338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각 조건에 맞게 실시간 재고 리스트 확인 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리스트 우측에 차트로 자재에 따른 가용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불용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출고예정량의 수량을 차트로 확인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 해당 리스트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클릭시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 정보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팝업창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재고 조회 리스트 확인이 어려움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차트를 통한 가시적인 확인 불가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525" y="1692274"/>
            <a:ext cx="5387807" cy="8916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525" y="2717821"/>
            <a:ext cx="5742607" cy="11549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558" y="5755301"/>
            <a:ext cx="5864442" cy="954805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7218381" y="5335792"/>
            <a:ext cx="43138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 flipV="1">
            <a:off x="7218381" y="3969572"/>
            <a:ext cx="21515" cy="1398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725938" y="3960164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수량</a:t>
            </a:r>
            <a:endParaRPr lang="ko-KR" altLang="en-US" sz="12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94315" y="5335792"/>
            <a:ext cx="607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자재명</a:t>
            </a:r>
            <a:endParaRPr lang="ko-KR" altLang="en-US" sz="12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94899" y="4134342"/>
            <a:ext cx="371305" cy="1201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720759" y="4411664"/>
            <a:ext cx="380332" cy="924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966205" y="4498752"/>
            <a:ext cx="336492" cy="83704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10097742" y="4593869"/>
            <a:ext cx="334304" cy="74192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315058" y="4224056"/>
            <a:ext cx="364622" cy="113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430305" y="4204888"/>
            <a:ext cx="364622" cy="1130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80579" y="4191804"/>
            <a:ext cx="353943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1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가용 재고량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48754" y="4470882"/>
            <a:ext cx="353943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1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불용 재고량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321858" y="4290938"/>
            <a:ext cx="353943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1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출고 </a:t>
            </a:r>
            <a:r>
              <a:rPr lang="ko-KR" altLang="en-US" sz="11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예정량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6503770" y="3151611"/>
            <a:ext cx="5404115" cy="18741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6725938" y="3249252"/>
            <a:ext cx="0" cy="25799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722995" y="4465929"/>
            <a:ext cx="353943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1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가용 재고량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091245" y="4507547"/>
            <a:ext cx="353943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1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불용 재고량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0464349" y="4327603"/>
            <a:ext cx="353943" cy="82811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1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출고 </a:t>
            </a:r>
            <a:r>
              <a:rPr lang="ko-KR" altLang="en-US" sz="11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예정량</a:t>
            </a:r>
            <a:endParaRPr lang="ko-KR" altLang="en-US" sz="11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11081684" y="2602581"/>
            <a:ext cx="537882" cy="4337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11166438" y="4411664"/>
            <a:ext cx="555894" cy="559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7203332" y="6061391"/>
            <a:ext cx="577219" cy="5013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30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134901"/>
              </p:ext>
            </p:extLst>
          </p:nvPr>
        </p:nvGraphicFramePr>
        <p:xfrm>
          <a:off x="257575" y="191633"/>
          <a:ext cx="11771288" cy="199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판매 계획 데이터 조회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생성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수정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삭제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판매 계획 관리 프로그램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ZBASD020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문재현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ZBASD020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SD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문재현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2023.10.27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2023.11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5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 pool</a:t>
                      </a:r>
                      <a:endParaRPr lang="ko-KR" altLang="en-US" sz="145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6779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726" y="2279901"/>
            <a:ext cx="5885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 계획 데이터 조회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판매 계획 데이터 생성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 가능</a:t>
            </a:r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 계획 데이터를 조회할 수 없고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DB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 등록된 데이터를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관리할 수 없다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2C001B-1FD6-CAB1-3155-0899DCC06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779" y="2690146"/>
            <a:ext cx="6066678" cy="2895460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49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36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자재 문서 조회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자재 문서 조회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깨조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FIYURI_MM060</a:t>
                      </a:r>
                      <a:endParaRPr lang="ko-KR" altLang="en-US" sz="12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MM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김보미</a:t>
                      </a:r>
                      <a:endParaRPr lang="en-US" altLang="ko-KR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2023.10.26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Fiori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466730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Google Shape;197;g212fea280ea_0_76"/>
          <p:cNvSpPr txBox="1"/>
          <p:nvPr/>
        </p:nvSpPr>
        <p:spPr>
          <a:xfrm>
            <a:off x="406936" y="1886038"/>
            <a:ext cx="4111004" cy="2322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ko-KR" sz="1600" b="1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r>
              <a:rPr lang="ko-KR" sz="1600" b="1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. 기능</a:t>
            </a:r>
            <a:endParaRPr lang="en-US" altLang="ko-KR" sz="1600" b="1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>
              <a:lnSpc>
                <a:spcPct val="115000"/>
              </a:lnSpc>
              <a:buSzPts val="1100"/>
            </a:pPr>
            <a:r>
              <a:rPr lang="ko-KR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</a:t>
            </a:r>
            <a:r>
              <a:rPr lang="en-US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자재문서번호</a:t>
            </a:r>
            <a:r>
              <a:rPr lang="en-US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 </a:t>
            </a:r>
            <a:r>
              <a:rPr lang="ko-KR" altLang="en-US" sz="1600" dirty="0" err="1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자재번호</a:t>
            </a:r>
            <a:r>
              <a:rPr lang="en-US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600" dirty="0" err="1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이동유형</a:t>
            </a:r>
            <a:r>
              <a:rPr lang="ko-KR" altLang="en-US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검색 가능</a:t>
            </a:r>
            <a:endParaRPr lang="en-US" altLang="ko-KR" sz="16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>
              <a:lnSpc>
                <a:spcPct val="115000"/>
              </a:lnSpc>
              <a:buSzPts val="1100"/>
            </a:pPr>
            <a:r>
              <a:rPr lang="ko-KR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</a:t>
            </a:r>
            <a:r>
              <a:rPr lang="en-US" altLang="ko-KR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600" dirty="0" err="1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자재별</a:t>
            </a:r>
            <a:r>
              <a:rPr lang="ko-KR" altLang="en-US" sz="16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입출고 날짜 확인 가능</a:t>
            </a:r>
            <a:endParaRPr lang="en-US" altLang="ko-KR" sz="16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>
              <a:lnSpc>
                <a:spcPct val="115000"/>
              </a:lnSpc>
              <a:buSzPts val="1100"/>
            </a:pPr>
            <a:endParaRPr sz="15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r>
              <a:rPr lang="en-US" altLang="ko-KR" sz="1600" b="1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sz="1600" b="1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</a:t>
            </a:r>
            <a:r>
              <a:rPr lang="ko-KR" sz="1600" b="1" dirty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시 </a:t>
            </a:r>
            <a:r>
              <a:rPr lang="ko-KR" sz="1600" b="1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문제점</a:t>
            </a:r>
            <a:endParaRPr lang="en-US" altLang="ko-KR" sz="1600" b="1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r>
              <a:rPr lang="ko-KR" altLang="en-US" sz="1500" dirty="0" err="1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자재별</a:t>
            </a:r>
            <a:r>
              <a:rPr lang="ko-KR" altLang="en-US" sz="1500" dirty="0" smtClean="0">
                <a:solidFill>
                  <a:schemeClr val="dk1"/>
                </a:solidFill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입출고 날짜 확인 불가능</a:t>
            </a:r>
            <a:endParaRPr lang="en-US" altLang="ko-KR" sz="1500" dirty="0" smtClean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Tx/>
              <a:buChar char="-"/>
            </a:pPr>
            <a:endParaRPr sz="1500" dirty="0">
              <a:solidFill>
                <a:schemeClr val="dk1"/>
              </a:solidFill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296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50020"/>
            <a:ext cx="12190476" cy="3342838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59341" y="285865"/>
            <a:ext cx="1228075" cy="49158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66800" y="4665426"/>
            <a:ext cx="462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>
                <a:solidFill>
                  <a:srgbClr val="4253A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FI/CO </a:t>
            </a:r>
            <a:r>
              <a:rPr lang="ko-KR" altLang="en-US" sz="4000" dirty="0" smtClean="0">
                <a:solidFill>
                  <a:srgbClr val="4253AC"/>
                </a:solidFill>
                <a:latin typeface="Noto Sans KR Medium" panose="020B0200000000000000" pitchFamily="50" charset="-127"/>
                <a:ea typeface="Noto Sans KR Medium" panose="020B0200000000000000" pitchFamily="50" charset="-127"/>
              </a:rPr>
              <a:t>프로그램</a:t>
            </a:r>
            <a:endParaRPr lang="ko-KR" altLang="en-US" sz="4000" dirty="0">
              <a:solidFill>
                <a:srgbClr val="4253AC"/>
              </a:solidFill>
              <a:latin typeface="Noto Sans KR Medium" panose="020B0200000000000000" pitchFamily="50" charset="-127"/>
              <a:ea typeface="Noto Sans KR Medium" panose="020B0200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7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288" y="2914245"/>
            <a:ext cx="5844246" cy="3058265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19250"/>
              </p:ext>
            </p:extLst>
          </p:nvPr>
        </p:nvGraphicFramePr>
        <p:xfrm>
          <a:off x="257575" y="191633"/>
          <a:ext cx="11771288" cy="1780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전표</a:t>
                      </a:r>
                      <a:r>
                        <a:rPr lang="ko-KR" altLang="en-US" sz="1500" b="0" baseline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생성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전표 생성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ZBAFI020</a:t>
                      </a:r>
                      <a:endParaRPr lang="ko-KR" altLang="en-US" sz="1500" b="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조수양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SAPMZBA_FI020</a:t>
                      </a:r>
                      <a:endParaRPr lang="ko-KR" altLang="en-US" sz="1500" b="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2023.10.25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Module pool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3470" y="2089351"/>
            <a:ext cx="6099524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5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5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전표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반제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프로그램 이동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Call transaction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사용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전표유형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회사코드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회계연도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전기일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전표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헤더 내역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선택사항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입력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③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행추가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버튼으로 신규 행 생성하여 전표 아이템 정보 입력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④전표 생성 버튼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: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최종 전표 생성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헤더와 아이템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DB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반영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⑤ 정상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생성시 하단에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전표번호와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함께 메시지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출력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&amp;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상단 전표 번호 필드에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해당번호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출력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아이템의 행 개수가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개 이하이면 전표 생성 불가능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차대변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합계액 불일치 시 전표 생성 불가능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5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5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-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전표 생성 불가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sz="20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arabicPeriod"/>
            </a:pPr>
            <a:endParaRPr lang="ko-KR" altLang="en-US" sz="12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439089" y="3010180"/>
            <a:ext cx="1385315" cy="238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236225" y="4321859"/>
            <a:ext cx="548987" cy="168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69032" y="3516468"/>
            <a:ext cx="750490" cy="2019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371283" y="2880018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615362" y="3279002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7358655" y="3516468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5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9124411" y="4297447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0424605" y="4297446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4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907923" y="4313809"/>
            <a:ext cx="548987" cy="168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614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5253" y="4414216"/>
            <a:ext cx="5540974" cy="242393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253" y="1831821"/>
            <a:ext cx="3029973" cy="2582394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전표 조회 </a:t>
                      </a: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역분개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[FI]</a:t>
                      </a:r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전표 </a:t>
                      </a:r>
                      <a:r>
                        <a:rPr lang="ko-KR" altLang="en-US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조회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ZBAFI030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조수양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ZBA_FI030</a:t>
                      </a:r>
                      <a:endParaRPr lang="ko-KR" altLang="en-US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FI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2023.10.25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Report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8653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1074" y="1893902"/>
            <a:ext cx="5939033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>
                <a:latin typeface="Arial" panose="020B0604020202020204" pitchFamily="34" charset="0"/>
                <a:ea typeface="Noto Sans KR Light" panose="020B0200000000000000" pitchFamily="50" charset="-127"/>
                <a:cs typeface="Arial" panose="020B0604020202020204" pitchFamily="34" charset="0"/>
              </a:rPr>
              <a:t>1</a:t>
            </a:r>
            <a:r>
              <a:rPr lang="en-US" altLang="ko-KR" sz="1600" b="1" dirty="0">
                <a:latin typeface="Arial" panose="020B0604020202020204" pitchFamily="34" charset="0"/>
                <a:ea typeface="Noto Sans KR Light" panose="020B0200000000000000" pitchFamily="50" charset="-127"/>
                <a:cs typeface="Arial" panose="020B0604020202020204" pitchFamily="34" charset="0"/>
              </a:rPr>
              <a:t>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검색조건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-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단건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)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회사코드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회계연도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전표번호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 -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다건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)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회사코드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회계연도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전표번호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/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전표유형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전기일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전표담당자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500" b="1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①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전표생성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/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반제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프로그램으로 이동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: - Call transaction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사용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②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단건조회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탭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③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다건조회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탭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④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조회버큰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클릭 시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&lt;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초기화면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&gt;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에서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&lt;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조회화면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&gt;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으로 이동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⑤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역분개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처리 기능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⑥ 전표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상세 정보 조회 기능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     -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전표 기본 정보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핫스팟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클릭 시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차변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대변 상세 정보 조회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500" b="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3.  </a:t>
            </a:r>
            <a:r>
              <a:rPr lang="ko-KR" altLang="en-US" sz="1500" b="1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미개발 시 문제점 </a:t>
            </a:r>
            <a:endParaRPr lang="en-US" altLang="ko-KR" sz="1500" b="1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 -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전표 조회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불가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전표생성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화면에서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역분개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  <a:cs typeface="Arial" panose="020B0604020202020204" pitchFamily="34" charset="0"/>
              </a:rPr>
              <a:t> 처리해야하는 번거로움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  <a:cs typeface="Arial" panose="020B0604020202020204" pitchFamily="34" charset="0"/>
            </a:endParaRPr>
          </a:p>
          <a:p>
            <a:endParaRPr lang="ko-KR" altLang="en-US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747828" y="2073947"/>
            <a:ext cx="1342906" cy="147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41259" y="3052383"/>
            <a:ext cx="529496" cy="179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12" name="직선 화살표 연결선 11"/>
          <p:cNvCxnSpPr>
            <a:stCxn id="15" idx="7"/>
          </p:cNvCxnSpPr>
          <p:nvPr/>
        </p:nvCxnSpPr>
        <p:spPr>
          <a:xfrm>
            <a:off x="6571908" y="5461453"/>
            <a:ext cx="12551" cy="92207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6151532" y="2377094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7202872" y="3052384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6434599" y="5434986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6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7660534" y="1923478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660826" y="5039517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5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151532" y="2283797"/>
            <a:ext cx="625671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38653" y="5028550"/>
            <a:ext cx="597271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6515033" y="2036558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4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33427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15" y="4681363"/>
            <a:ext cx="5710469" cy="205518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982" y="2012209"/>
            <a:ext cx="4812915" cy="221529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36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수익성 조회 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 smtClean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수익성 분석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X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조수양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CO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2023.10.25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Fiori(UI5)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4854" y="1825900"/>
            <a:ext cx="569433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검색조건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연월을 선택하여 손익 차트 조회 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pPr marL="342900" indent="-342900">
              <a:buAutoNum type="arabicPeriod" startAt="2"/>
            </a:pP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제품별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제품별두께별 이익률 차트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②해당 제품 두께 클릭 시 제품의 두께의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사이즈별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비교 화면으로 이동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상품별로 손익을 비교하기 어려움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523982" y="2082841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520148" y="4867055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7627183" y="3787152"/>
            <a:ext cx="218467" cy="161573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170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345" y="2330093"/>
            <a:ext cx="5677392" cy="4275190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257575" y="191633"/>
          <a:ext cx="11771288" cy="13667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재무상태 조회 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i="0" kern="1200" dirty="0" err="1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재무상태표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ZBAFI050</a:t>
                      </a:r>
                      <a:endParaRPr lang="ko-KR" altLang="en-US" sz="150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조수양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ZBA_FI050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i="0" kern="1200" dirty="0">
                          <a:solidFill>
                            <a:schemeClr val="tx1"/>
                          </a:solidFill>
                          <a:effectLst/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FI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2023.10.25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Report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rgbClr val="EDD5FF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0340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9823" y="1876254"/>
            <a:ext cx="56943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 </a:t>
            </a:r>
            <a:r>
              <a:rPr lang="ko-KR" altLang="en-US" sz="1600" b="1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검색조건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회사코드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회계연도로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재무상태 조회 기능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en-US" altLang="ko-KR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Alv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tree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이용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계정타입별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재무상태 조회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계정타입별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합계 출력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폴더 클릭 기능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-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폴더 클릭 시 세부 데이터 조회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3. 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 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재무상태 확인 불가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419703" y="3937085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7088592" y="4122087"/>
            <a:ext cx="160867" cy="18072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5430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14015" y="4764644"/>
            <a:ext cx="174909" cy="174909"/>
            <a:chOff x="17121022" y="7146966"/>
            <a:chExt cx="262363" cy="26236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7121022" y="7146966"/>
              <a:ext cx="262363" cy="26236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14015" y="4499734"/>
            <a:ext cx="174909" cy="174909"/>
            <a:chOff x="17121022" y="6749600"/>
            <a:chExt cx="262363" cy="2623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7121022" y="6749600"/>
              <a:ext cx="262363" cy="2623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14015" y="4234822"/>
            <a:ext cx="174909" cy="174909"/>
            <a:chOff x="17121022" y="6352233"/>
            <a:chExt cx="262363" cy="2623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7121022" y="6352233"/>
              <a:ext cx="262363" cy="2623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-32770"/>
            <a:ext cx="12190476" cy="6872381"/>
            <a:chOff x="0" y="-49155"/>
            <a:chExt cx="18285714" cy="1030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9155"/>
              <a:ext cx="18285714" cy="10308571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082224" y="2489029"/>
            <a:ext cx="6307211" cy="245218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9341" y="285865"/>
            <a:ext cx="1228075" cy="4915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5400000">
            <a:off x="11063725" y="5343362"/>
            <a:ext cx="974634" cy="2881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786714" y="4095375"/>
            <a:ext cx="2640106" cy="628353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41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327415"/>
              </p:ext>
            </p:extLst>
          </p:nvPr>
        </p:nvGraphicFramePr>
        <p:xfrm>
          <a:off x="257575" y="191633"/>
          <a:ext cx="11771288" cy="17565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엑셀 파일 속 </a:t>
                      </a:r>
                      <a:endParaRPr lang="en-US" altLang="ko-KR" sz="14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고객 리스트를 </a:t>
                      </a:r>
                      <a:r>
                        <a:rPr lang="en-US" altLang="ko-KR" sz="14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DB</a:t>
                      </a:r>
                      <a:r>
                        <a:rPr lang="ko-KR" altLang="en-US" sz="14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에 등록</a:t>
                      </a:r>
                      <a:endParaRPr lang="en-US" altLang="ko-KR" sz="14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고객 리스트 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업로드 프로그램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ZBASD030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나두원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kern="1200" dirty="0" smtClean="0">
                          <a:solidFill>
                            <a:schemeClr val="tx1"/>
                          </a:solidFill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ZBASD030</a:t>
                      </a:r>
                      <a:endParaRPr lang="ko-KR" altLang="en-US" sz="1500" b="0" kern="1200" dirty="0">
                        <a:solidFill>
                          <a:schemeClr val="tx1"/>
                        </a:solidFill>
                        <a:latin typeface="Noto Sans KR Light" panose="020B0200000000000000" pitchFamily="50" charset="-127"/>
                        <a:ea typeface="Noto Sans KR Light" panose="020B02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SD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나두원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2023.10.27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2023.11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5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Report</a:t>
                      </a:r>
                      <a:endParaRPr lang="ko-KR" altLang="en-US" sz="145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6779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726" y="2279901"/>
            <a:ext cx="5885053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엑셀 업로드를 위한 파일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템플릿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불러오기 기능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고객 리스트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(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엑셀파일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를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DB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 업로드 하기 위한 업로드 기능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고객 리스트를 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DB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 저장하기 위한 저장 기능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4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 DB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 저장된 테이블의 내용을 볼 수 있는 기능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1) DB TABLE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에 대량의 데이터를 업로드 시 상당한 시간이 필요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2)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직접 입력하여 업로드 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휴먼 에러 발생 위험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658" y="1973663"/>
            <a:ext cx="5879205" cy="134123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58" y="3340374"/>
            <a:ext cx="5879205" cy="3517625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68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96931"/>
              </p:ext>
            </p:extLst>
          </p:nvPr>
        </p:nvGraphicFramePr>
        <p:xfrm>
          <a:off x="257575" y="191633"/>
          <a:ext cx="11771288" cy="1689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판매오더</a:t>
                      </a:r>
                      <a:r>
                        <a:rPr lang="ko-KR" altLang="en-US" sz="14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생성</a:t>
                      </a:r>
                      <a:endParaRPr lang="en-US" altLang="ko-KR" sz="14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판매오더</a:t>
                      </a:r>
                      <a:r>
                        <a:rPr lang="ko-KR" altLang="en-US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생성 프로그램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ZBASD040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나두원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SAPMZBA_SD040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Noto Sans KR Light" panose="020B0200000000000000" pitchFamily="50" charset="-127"/>
                        <a:ea typeface="Noto Sans KR Light" panose="020B02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SD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나두원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2023.10.27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2023.11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</a:t>
                      </a:r>
                      <a:r>
                        <a:rPr lang="en-US" altLang="ko-KR" sz="12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MODULE POOL</a:t>
                      </a:r>
                      <a:endParaRPr lang="ko-KR" altLang="en-US" sz="12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6779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726" y="2279901"/>
            <a:ext cx="5885053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1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)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년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월 기준으로 판매계획을 조회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2)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판매계획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승인확정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후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판매오더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생성 버튼 클릭 시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판매오더지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생성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3)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판매계획번호 클릭 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판매계획 상세정보 조회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4)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값을 입력 후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추가 버튼 클릭 시</a:t>
            </a:r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판매오더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테이블에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   </a:t>
            </a:r>
            <a:r>
              <a:rPr lang="ko-KR" altLang="en-US" sz="1500" dirty="0" err="1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판매오더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추가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5)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1)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판매계획을 기준으로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판매오더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생성 불가능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/>
            </a:r>
            <a:b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659" y="1996122"/>
            <a:ext cx="5879204" cy="48618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66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487103"/>
              </p:ext>
            </p:extLst>
          </p:nvPr>
        </p:nvGraphicFramePr>
        <p:xfrm>
          <a:off x="257575" y="191633"/>
          <a:ext cx="11771288" cy="1543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판매오더</a:t>
                      </a:r>
                      <a:endParaRPr lang="en-US" altLang="ko-KR" sz="1400" b="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4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통합 관리</a:t>
                      </a:r>
                      <a:endParaRPr lang="en-US" altLang="ko-KR" sz="14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판매오더</a:t>
                      </a:r>
                      <a:r>
                        <a:rPr lang="ko-KR" altLang="en-US" sz="12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통합 조회 관리 프로그램</a:t>
                      </a:r>
                      <a:endParaRPr lang="en-US" altLang="ko-KR" sz="12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ZBASD050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나두원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kern="1200" dirty="0" smtClean="0">
                          <a:solidFill>
                            <a:schemeClr val="tx1"/>
                          </a:solidFill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  <a:cs typeface="+mn-cs"/>
                        </a:rPr>
                        <a:t>ZBA_SD050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Noto Sans KR Light" panose="020B0200000000000000" pitchFamily="50" charset="-127"/>
                        <a:ea typeface="Noto Sans KR Light" panose="020B0200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SD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나두원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2023.10.27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2023.11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</a:t>
                      </a:r>
                      <a:r>
                        <a:rPr lang="en-US" altLang="ko-KR" sz="1400" baseline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 REPORT</a:t>
                      </a:r>
                      <a:endParaRPr lang="ko-KR" altLang="en-US" sz="14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6779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1726" y="2279901"/>
            <a:ext cx="5885053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1)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등록한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판매오더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조회가능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2)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주문대기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중인 주문 삭제 버튼 클릭 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삭제 플래그에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X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표시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3)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주문 승인 버튼 클릭 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주문 확정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4)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판매주문번호 클릭 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상세정보 조회 가능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1)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판매오더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통합 조회 불가</a:t>
            </a:r>
            <a:endParaRPr lang="en-US" altLang="ko-KR" sz="15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2)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주문 대기 상태인 </a:t>
            </a:r>
            <a:r>
              <a:rPr lang="ko-KR" altLang="en-US" sz="1500" dirty="0" err="1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판매오더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삭제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, </a:t>
            </a:r>
            <a:r>
              <a:rPr lang="ko-KR" altLang="en-US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수정 불가</a:t>
            </a: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/>
            </a:r>
            <a:b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</a:br>
            <a:r>
              <a:rPr lang="en-US" altLang="ko-KR" sz="15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endParaRPr lang="ko-KR" altLang="en-US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9659" y="1996122"/>
            <a:ext cx="5879204" cy="4861878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6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178555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출고 후 </a:t>
                      </a:r>
                      <a:endParaRPr lang="en-US" altLang="ko-KR" sz="1500" b="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배송 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상태 표시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배송 조회 프로그램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문재현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SD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문재현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2023.10.27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2023.11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5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Fiori/UI5</a:t>
                      </a:r>
                      <a:endParaRPr lang="ko-KR" altLang="en-US" sz="14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6779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7575" y="2039412"/>
            <a:ext cx="6039701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① </a:t>
            </a:r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제품 출고 처리 후 배송 과정 표시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ko-KR" altLang="en-US" sz="15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② 출발지와 목적지를 지도로 표시 </a:t>
            </a:r>
            <a:endParaRPr lang="en-US" altLang="ko-KR" sz="15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</a:t>
            </a:r>
            <a:r>
              <a:rPr lang="ko-KR" altLang="en-US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배송 상태를 한 눈에 파악하기 어려움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212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491963"/>
              </p:ext>
            </p:extLst>
          </p:nvPr>
        </p:nvGraphicFramePr>
        <p:xfrm>
          <a:off x="257575" y="191633"/>
          <a:ext cx="11771288" cy="1573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1411">
                  <a:extLst>
                    <a:ext uri="{9D8B030D-6E8A-4147-A177-3AD203B41FA5}">
                      <a16:colId xmlns:a16="http://schemas.microsoft.com/office/drawing/2014/main" val="1103301892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3728802456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98954938"/>
                    </a:ext>
                  </a:extLst>
                </a:gridCol>
                <a:gridCol w="1462985">
                  <a:extLst>
                    <a:ext uri="{9D8B030D-6E8A-4147-A177-3AD203B41FA5}">
                      <a16:colId xmlns:a16="http://schemas.microsoft.com/office/drawing/2014/main" val="4277001382"/>
                    </a:ext>
                  </a:extLst>
                </a:gridCol>
                <a:gridCol w="1479837">
                  <a:extLst>
                    <a:ext uri="{9D8B030D-6E8A-4147-A177-3AD203B41FA5}">
                      <a16:colId xmlns:a16="http://schemas.microsoft.com/office/drawing/2014/main" val="212554813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599190348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60059855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1802831140"/>
                    </a:ext>
                  </a:extLst>
                </a:gridCol>
              </a:tblGrid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기능</a:t>
                      </a: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/</a:t>
                      </a: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개요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고객 별 </a:t>
                      </a:r>
                      <a:endParaRPr lang="en-US" altLang="ko-KR" sz="1500" b="0" dirty="0" smtClean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매출 </a:t>
                      </a:r>
                      <a:r>
                        <a:rPr lang="ko-KR" altLang="en-US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비교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프로그램명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매출 비교 프로그램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T-CODE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err="1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팀명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FIYURI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4472657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나두원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모듈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SD</a:t>
                      </a:r>
                      <a:endParaRPr lang="ko-KR" altLang="en-US" sz="150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034276"/>
                  </a:ext>
                </a:extLst>
              </a:tr>
              <a:tr h="3416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개발자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err="1" smtClean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나두원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작성일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2023.10.27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 완료일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2023.11</a:t>
                      </a:r>
                      <a:endParaRPr lang="ko-KR" altLang="en-US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개발언어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5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ABAP Fiori/UI5</a:t>
                      </a:r>
                      <a:endParaRPr lang="ko-KR" altLang="en-US" sz="145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4919168"/>
                  </a:ext>
                </a:extLst>
              </a:tr>
              <a:tr h="34167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스토리보드</a:t>
                      </a:r>
                      <a:endParaRPr lang="en-US" altLang="ko-KR" sz="1500" b="0" dirty="0">
                        <a:latin typeface="Noto Sans KR Light" panose="020B0200000000000000" pitchFamily="50" charset="-127"/>
                        <a:ea typeface="Noto Sans KR Light" panose="020B0200000000000000" pitchFamily="50" charset="-127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>
                          <a:latin typeface="Noto Sans KR Light" panose="020B0200000000000000" pitchFamily="50" charset="-127"/>
                          <a:ea typeface="Noto Sans KR Light" panose="020B0200000000000000" pitchFamily="50" charset="-127"/>
                        </a:rPr>
                        <a:t>화면 레이아웃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14313"/>
                  </a:ext>
                </a:extLst>
              </a:tr>
            </a:tbl>
          </a:graphicData>
        </a:graphic>
      </p:graphicFrame>
      <p:cxnSp>
        <p:nvCxnSpPr>
          <p:cNvPr id="6" name="직선 연결선 5"/>
          <p:cNvCxnSpPr/>
          <p:nvPr/>
        </p:nvCxnSpPr>
        <p:spPr>
          <a:xfrm>
            <a:off x="6136779" y="1558345"/>
            <a:ext cx="12879" cy="529965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7575" y="2039412"/>
            <a:ext cx="603970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1.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기능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4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1) </a:t>
            </a:r>
            <a:r>
              <a:rPr lang="ko-KR" altLang="en-US" sz="14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첫번째 차트에서 유형별 매출 차트를 보여준다</a:t>
            </a:r>
            <a:endParaRPr lang="en-US" altLang="ko-KR" sz="14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4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2) </a:t>
            </a:r>
            <a:r>
              <a:rPr lang="ko-KR" altLang="en-US" sz="14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두번째 차트에서 월별 매출 차트를 보여준다</a:t>
            </a:r>
            <a:endParaRPr lang="en-US" altLang="ko-KR" sz="1400" dirty="0" smtClean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4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 </a:t>
            </a:r>
            <a:r>
              <a:rPr lang="en-US" altLang="ko-KR" sz="14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3) </a:t>
            </a:r>
            <a:r>
              <a:rPr lang="ko-KR" altLang="en-US" sz="14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세번째 차트에서 기업별 매출 차트를 보여준다</a:t>
            </a:r>
            <a:endParaRPr lang="en-US" altLang="ko-KR" sz="14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2. </a:t>
            </a:r>
            <a:r>
              <a:rPr lang="ko-KR" altLang="en-US" sz="1600" b="1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미개발 시 문제점</a:t>
            </a:r>
            <a:endParaRPr lang="en-US" altLang="ko-KR" sz="1600" b="1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  <a:p>
            <a:r>
              <a:rPr lang="en-US" altLang="ko-KR" sz="1600" dirty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- </a:t>
            </a:r>
            <a:r>
              <a:rPr lang="ko-KR" altLang="en-US" sz="16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유형 </a:t>
            </a:r>
            <a:r>
              <a:rPr lang="en-US" altLang="ko-KR" sz="16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/ </a:t>
            </a:r>
            <a:r>
              <a:rPr lang="ko-KR" altLang="en-US" sz="1600" dirty="0" smtClean="0">
                <a:latin typeface="Noto Sans KR Light" panose="020B0200000000000000" pitchFamily="50" charset="-127"/>
                <a:ea typeface="Noto Sans KR Light" panose="020B0200000000000000" pitchFamily="50" charset="-127"/>
              </a:rPr>
              <a:t>기업 별 매출 분석 불가능</a:t>
            </a:r>
            <a:endParaRPr lang="ko-KR" altLang="en-US" sz="1600" dirty="0">
              <a:latin typeface="Noto Sans KR Light" panose="020B0200000000000000" pitchFamily="50" charset="-127"/>
              <a:ea typeface="Noto Sans KR Light" panose="020B0200000000000000" pitchFamily="50" charset="-127"/>
            </a:endParaRPr>
          </a:p>
        </p:txBody>
      </p:sp>
      <p:pic>
        <p:nvPicPr>
          <p:cNvPr id="5" name="image1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149658" y="2039412"/>
            <a:ext cx="5879204" cy="4729249"/>
          </a:xfrm>
          <a:prstGeom prst="rect">
            <a:avLst/>
          </a:prstGeom>
          <a:ln/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034775-EA76-4051-B60B-B73D5C8D1CF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34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3804</Words>
  <Application>Microsoft Office PowerPoint</Application>
  <PresentationFormat>와이드스크린</PresentationFormat>
  <Paragraphs>1400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2" baseType="lpstr">
      <vt:lpstr>Noto Sans KR Light</vt:lpstr>
      <vt:lpstr>Noto Sans KR Medium</vt:lpstr>
      <vt:lpstr>맑은 고딕 Semilight</vt:lpstr>
      <vt:lpstr>Arial</vt:lpstr>
      <vt:lpstr>Vivaldi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soldesk</dc:creator>
  <cp:lastModifiedBy>soldesk</cp:lastModifiedBy>
  <cp:revision>5</cp:revision>
  <dcterms:created xsi:type="dcterms:W3CDTF">2023-10-24T07:31:41Z</dcterms:created>
  <dcterms:modified xsi:type="dcterms:W3CDTF">2023-10-27T07:10:31Z</dcterms:modified>
</cp:coreProperties>
</file>